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8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1" r:id="rId18"/>
    <p:sldId id="295" r:id="rId19"/>
    <p:sldId id="296" r:id="rId20"/>
    <p:sldId id="297" r:id="rId21"/>
    <p:sldId id="298" r:id="rId22"/>
    <p:sldId id="299" r:id="rId23"/>
    <p:sldId id="300" r:id="rId24"/>
    <p:sldId id="259" r:id="rId25"/>
    <p:sldId id="301" r:id="rId26"/>
    <p:sldId id="302" r:id="rId27"/>
    <p:sldId id="303" r:id="rId28"/>
    <p:sldId id="304" r:id="rId29"/>
    <p:sldId id="305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79" r:id="rId40"/>
    <p:sldId id="269" r:id="rId41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CDE75-89FD-47D4-96B5-7D53BD2E92D4}" type="datetimeFigureOut">
              <a:rPr lang="hu-HU" smtClean="0"/>
              <a:pPr/>
              <a:t>2011.10.08.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Hardvertechnológia Elmélet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Mikroprocesszorok</a:t>
            </a:r>
          </a:p>
          <a:p>
            <a:endParaRPr lang="hu-HU" dirty="0" smtClean="0">
              <a:solidFill>
                <a:schemeClr val="tx1"/>
              </a:solidFill>
            </a:endParaRPr>
          </a:p>
          <a:p>
            <a:endParaRPr lang="hu-H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hu-HU" dirty="0" smtClean="0"/>
              <a:t>1985 – 80386 (1. 32 - bites processzor)</a:t>
            </a:r>
          </a:p>
          <a:p>
            <a:pPr>
              <a:buNone/>
            </a:pPr>
            <a:r>
              <a:rPr lang="hu-HU" dirty="0" smtClean="0"/>
              <a:t>Tranzisztorok száma: 275000</a:t>
            </a:r>
            <a:br>
              <a:rPr lang="hu-HU" dirty="0" smtClean="0"/>
            </a:br>
            <a:r>
              <a:rPr lang="hu-HU" dirty="0" smtClean="0"/>
              <a:t>Működési órajel: 12 – 33 (40) MHz</a:t>
            </a:r>
          </a:p>
          <a:p>
            <a:pPr>
              <a:buNone/>
            </a:pPr>
            <a:r>
              <a:rPr lang="hu-HU" dirty="0" smtClean="0"/>
              <a:t>	32 bites CPU</a:t>
            </a:r>
          </a:p>
          <a:p>
            <a:pPr>
              <a:buNone/>
            </a:pPr>
            <a:r>
              <a:rPr lang="hu-HU" dirty="0" smtClean="0"/>
              <a:t>	4 GB memória címzésére</a:t>
            </a:r>
          </a:p>
          <a:p>
            <a:pPr>
              <a:buNone/>
            </a:pPr>
            <a:r>
              <a:rPr lang="hu-HU" dirty="0" smtClean="0"/>
              <a:t>	1.5 – 0.8 mikronos technológia</a:t>
            </a:r>
          </a:p>
          <a:p>
            <a:pPr>
              <a:buNone/>
            </a:pPr>
            <a:r>
              <a:rPr lang="hu-HU" dirty="0" smtClean="0"/>
              <a:t> </a:t>
            </a:r>
          </a:p>
          <a:p>
            <a:pPr>
              <a:buNone/>
            </a:pPr>
            <a:r>
              <a:rPr lang="hu-HU" dirty="0" smtClean="0"/>
              <a:t>(SX; DX; SL)</a:t>
            </a:r>
            <a:endParaRPr lang="hu-H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80386</a:t>
            </a:r>
            <a:br>
              <a:rPr lang="hu-HU" dirty="0" smtClean="0"/>
            </a:br>
            <a:r>
              <a:rPr lang="hu-HU" dirty="0" smtClean="0"/>
              <a:t>132 láb</a:t>
            </a:r>
          </a:p>
          <a:p>
            <a:pPr>
              <a:buNone/>
            </a:pPr>
            <a:r>
              <a:rPr lang="hu-HU" dirty="0" smtClean="0"/>
              <a:t/>
            </a:r>
            <a:br>
              <a:rPr lang="hu-HU" dirty="0" smtClean="0"/>
            </a:br>
            <a:endParaRPr lang="hu-H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24944"/>
            <a:ext cx="327604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916832"/>
            <a:ext cx="4831099" cy="435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1989 – 80486 (8 KB beépített </a:t>
            </a:r>
            <a:r>
              <a:rPr lang="hu-HU" dirty="0" err="1" smtClean="0"/>
              <a:t>gyorsítótár</a:t>
            </a:r>
            <a:r>
              <a:rPr lang="hu-HU" dirty="0" smtClean="0"/>
              <a:t>)</a:t>
            </a:r>
          </a:p>
          <a:p>
            <a:pPr>
              <a:buNone/>
            </a:pPr>
            <a:r>
              <a:rPr lang="hu-HU" dirty="0" smtClean="0"/>
              <a:t>Tranzisztorok száma: 1.2 millió</a:t>
            </a:r>
            <a:br>
              <a:rPr lang="hu-HU" dirty="0" smtClean="0"/>
            </a:br>
            <a:r>
              <a:rPr lang="hu-HU" dirty="0" smtClean="0"/>
              <a:t>Működési órajel: 25-100 (133) MHz</a:t>
            </a:r>
          </a:p>
          <a:p>
            <a:pPr>
              <a:buNone/>
            </a:pPr>
            <a:r>
              <a:rPr lang="hu-HU" dirty="0" smtClean="0"/>
              <a:t>	32 bites CPU</a:t>
            </a:r>
          </a:p>
          <a:p>
            <a:pPr>
              <a:buNone/>
            </a:pPr>
            <a:r>
              <a:rPr lang="hu-HU" dirty="0" smtClean="0"/>
              <a:t>	4 GB memória címzésére</a:t>
            </a:r>
          </a:p>
          <a:p>
            <a:pPr>
              <a:buNone/>
            </a:pPr>
            <a:r>
              <a:rPr lang="hu-HU" dirty="0" smtClean="0"/>
              <a:t>	1 – 0.35 mikronos technológia</a:t>
            </a:r>
          </a:p>
          <a:p>
            <a:pPr>
              <a:buNone/>
            </a:pPr>
            <a:r>
              <a:rPr lang="hu-HU" dirty="0" smtClean="0"/>
              <a:t>	168 láb</a:t>
            </a:r>
            <a:endParaRPr lang="hu-H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844824"/>
            <a:ext cx="432714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44824"/>
            <a:ext cx="385757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hu-HU" dirty="0" smtClean="0"/>
              <a:t>1993 – 80586 (Pentium) 2 csővezeték</a:t>
            </a:r>
          </a:p>
          <a:p>
            <a:pPr>
              <a:buNone/>
            </a:pPr>
            <a:r>
              <a:rPr lang="hu-HU" dirty="0" smtClean="0"/>
              <a:t>Tranzisztorok száma: 3.1 millió</a:t>
            </a:r>
            <a:br>
              <a:rPr lang="hu-HU" dirty="0" smtClean="0"/>
            </a:br>
            <a:r>
              <a:rPr lang="hu-HU" dirty="0" smtClean="0"/>
              <a:t>Működési órajel: 60-200 (233) MHz</a:t>
            </a:r>
          </a:p>
          <a:p>
            <a:pPr>
              <a:buNone/>
            </a:pPr>
            <a:r>
              <a:rPr lang="hu-HU" dirty="0" smtClean="0"/>
              <a:t>	32 bites CPU</a:t>
            </a:r>
          </a:p>
          <a:p>
            <a:pPr>
              <a:buNone/>
            </a:pPr>
            <a:r>
              <a:rPr lang="hu-HU" dirty="0" smtClean="0"/>
              <a:t>	4 GB memória címzésére</a:t>
            </a:r>
          </a:p>
          <a:p>
            <a:pPr>
              <a:buNone/>
            </a:pPr>
            <a:r>
              <a:rPr lang="hu-HU" dirty="0" smtClean="0"/>
              <a:t>	0.8 – 0.35 mikronos technológia</a:t>
            </a:r>
          </a:p>
          <a:p>
            <a:pPr>
              <a:buNone/>
            </a:pPr>
            <a:r>
              <a:rPr lang="hu-HU" dirty="0" smtClean="0"/>
              <a:t>	296 láb</a:t>
            </a:r>
            <a:br>
              <a:rPr lang="hu-HU" dirty="0" smtClean="0"/>
            </a:br>
            <a:r>
              <a:rPr lang="hu-HU" dirty="0" smtClean="0"/>
              <a:t>32 KB L1</a:t>
            </a:r>
          </a:p>
          <a:p>
            <a:pPr>
              <a:buNone/>
            </a:pPr>
            <a:r>
              <a:rPr lang="hu-HU" dirty="0" smtClean="0"/>
              <a:t>	66 MHz FSB</a:t>
            </a:r>
            <a:br>
              <a:rPr lang="hu-HU" dirty="0" smtClean="0"/>
            </a:br>
            <a:r>
              <a:rPr lang="hu-HU" dirty="0" smtClean="0"/>
              <a:t>Pentium MMX (</a:t>
            </a:r>
            <a:r>
              <a:rPr lang="hu-HU" b="1" dirty="0" err="1" smtClean="0"/>
              <a:t>M</a:t>
            </a:r>
            <a:r>
              <a:rPr lang="hu-HU" dirty="0" err="1" smtClean="0"/>
              <a:t>ulti</a:t>
            </a:r>
            <a:r>
              <a:rPr lang="hu-HU" b="1" dirty="0" err="1" smtClean="0"/>
              <a:t>M</a:t>
            </a:r>
            <a:r>
              <a:rPr lang="hu-HU" dirty="0" err="1" smtClean="0"/>
              <a:t>edia</a:t>
            </a:r>
            <a:r>
              <a:rPr lang="hu-HU" dirty="0" smtClean="0"/>
              <a:t> </a:t>
            </a:r>
            <a:r>
              <a:rPr lang="hu-HU" dirty="0" err="1" smtClean="0"/>
              <a:t>e</a:t>
            </a:r>
            <a:r>
              <a:rPr lang="hu-HU" b="1" dirty="0" err="1" smtClean="0"/>
              <a:t>X</a:t>
            </a:r>
            <a:r>
              <a:rPr lang="hu-HU" dirty="0" err="1" smtClean="0"/>
              <a:t>tension</a:t>
            </a:r>
            <a:r>
              <a:rPr lang="hu-HU" dirty="0" smtClean="0"/>
              <a:t>)</a:t>
            </a:r>
            <a:br>
              <a:rPr lang="hu-HU" dirty="0" smtClean="0"/>
            </a:br>
            <a:r>
              <a:rPr lang="hu-HU" dirty="0" smtClean="0"/>
              <a:t>Pentium Pro (5 utasítás egyidejűleg)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err="1" smtClean="0"/>
              <a:t>Socket</a:t>
            </a:r>
            <a:r>
              <a:rPr lang="hu-HU" dirty="0" smtClean="0"/>
              <a:t> 4; 5; 7</a:t>
            </a:r>
            <a:endParaRPr lang="hu-H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132856"/>
            <a:ext cx="431953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132856"/>
            <a:ext cx="428670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u-HU" dirty="0" smtClean="0"/>
              <a:t>1995 –Pentium II (Pentium Pro MMX utasításokkal)</a:t>
            </a:r>
          </a:p>
          <a:p>
            <a:pPr>
              <a:buNone/>
            </a:pPr>
            <a:r>
              <a:rPr lang="hu-HU" dirty="0" smtClean="0"/>
              <a:t>Tranzisztorok száma: 7.5 millió</a:t>
            </a:r>
            <a:br>
              <a:rPr lang="hu-HU" dirty="0" smtClean="0"/>
            </a:br>
            <a:r>
              <a:rPr lang="hu-HU" dirty="0" smtClean="0"/>
              <a:t>Működési órajel: 233 - 450 MHz</a:t>
            </a:r>
          </a:p>
          <a:p>
            <a:pPr>
              <a:buNone/>
            </a:pPr>
            <a:r>
              <a:rPr lang="hu-HU" dirty="0" smtClean="0"/>
              <a:t>	32 bites CPU</a:t>
            </a:r>
          </a:p>
          <a:p>
            <a:pPr>
              <a:buNone/>
            </a:pPr>
            <a:r>
              <a:rPr lang="hu-HU" dirty="0" smtClean="0"/>
              <a:t>	4 GB memória címzésére</a:t>
            </a:r>
          </a:p>
          <a:p>
            <a:pPr>
              <a:buNone/>
            </a:pPr>
            <a:r>
              <a:rPr lang="hu-HU" dirty="0" smtClean="0"/>
              <a:t>	0.6 – 0.15 mikronos technológia</a:t>
            </a:r>
          </a:p>
          <a:p>
            <a:pPr>
              <a:buNone/>
            </a:pPr>
            <a:r>
              <a:rPr lang="hu-HU" dirty="0" smtClean="0"/>
              <a:t>	387 láb</a:t>
            </a:r>
          </a:p>
          <a:p>
            <a:pPr>
              <a:buNone/>
            </a:pPr>
            <a:r>
              <a:rPr lang="hu-HU" dirty="0" smtClean="0"/>
              <a:t>	256 - 2048 KB</a:t>
            </a:r>
          </a:p>
          <a:p>
            <a:pPr>
              <a:buNone/>
            </a:pPr>
            <a:r>
              <a:rPr lang="hu-HU" dirty="0" smtClean="0"/>
              <a:t>	66  -100 MHz FSB</a:t>
            </a:r>
            <a:br>
              <a:rPr lang="hu-HU" dirty="0" smtClean="0"/>
            </a:br>
            <a:r>
              <a:rPr lang="hu-HU" dirty="0" smtClean="0"/>
              <a:t>Celeron – „butított” kategória</a:t>
            </a:r>
            <a:br>
              <a:rPr lang="hu-HU" dirty="0" smtClean="0"/>
            </a:br>
            <a:r>
              <a:rPr lang="hu-HU" dirty="0" err="1" smtClean="0"/>
              <a:t>Xeon</a:t>
            </a:r>
            <a:r>
              <a:rPr lang="hu-HU" dirty="0" smtClean="0"/>
              <a:t> – Szerverekbe szánt darab</a:t>
            </a:r>
          </a:p>
          <a:p>
            <a:pPr>
              <a:buNone/>
            </a:pPr>
            <a:r>
              <a:rPr lang="hu-HU" dirty="0" smtClean="0"/>
              <a:t>	Mobil Pentium / Celeron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err="1" smtClean="0"/>
              <a:t>Socket</a:t>
            </a:r>
            <a:r>
              <a:rPr lang="hu-HU" dirty="0" smtClean="0"/>
              <a:t> (BGA)615; 8; 	</a:t>
            </a:r>
            <a:r>
              <a:rPr lang="hu-HU" dirty="0" err="1" smtClean="0"/>
              <a:t>Slot</a:t>
            </a:r>
            <a:r>
              <a:rPr lang="hu-HU" dirty="0" smtClean="0"/>
              <a:t> 1; 2</a:t>
            </a:r>
            <a:endParaRPr lang="hu-H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908720"/>
            <a:ext cx="5119373" cy="278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556792"/>
            <a:ext cx="309634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3789040"/>
            <a:ext cx="5112568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u-HU" dirty="0" smtClean="0"/>
              <a:t>1999 –Pentium III (SSE utasításokkal 3D grafikához)</a:t>
            </a:r>
            <a:br>
              <a:rPr lang="hu-HU" dirty="0" smtClean="0"/>
            </a:br>
            <a:r>
              <a:rPr lang="hu-HU" dirty="0" smtClean="0"/>
              <a:t>SSE =</a:t>
            </a:r>
            <a:r>
              <a:rPr lang="hu-HU" dirty="0" err="1" smtClean="0"/>
              <a:t>Streaming</a:t>
            </a:r>
            <a:r>
              <a:rPr lang="hu-HU" dirty="0" smtClean="0"/>
              <a:t> SIMD </a:t>
            </a:r>
            <a:r>
              <a:rPr lang="hu-HU" dirty="0" err="1" smtClean="0"/>
              <a:t>Extensions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Tranzisztorok száma: 9.5 millió</a:t>
            </a:r>
            <a:br>
              <a:rPr lang="hu-HU" dirty="0" smtClean="0"/>
            </a:br>
            <a:r>
              <a:rPr lang="hu-HU" dirty="0" smtClean="0"/>
              <a:t>Működési órajel: 450 - 1400 MHz</a:t>
            </a:r>
          </a:p>
          <a:p>
            <a:pPr>
              <a:buNone/>
            </a:pPr>
            <a:r>
              <a:rPr lang="hu-HU" dirty="0" smtClean="0"/>
              <a:t>	32 bites CPU</a:t>
            </a:r>
          </a:p>
          <a:p>
            <a:pPr>
              <a:buNone/>
            </a:pPr>
            <a:r>
              <a:rPr lang="hu-HU" dirty="0" smtClean="0"/>
              <a:t>	4 GB memória címzésére</a:t>
            </a:r>
          </a:p>
          <a:p>
            <a:pPr>
              <a:buNone/>
            </a:pPr>
            <a:r>
              <a:rPr lang="hu-HU" dirty="0" smtClean="0"/>
              <a:t>	0.13 – 0.25 mikronos technológia</a:t>
            </a:r>
          </a:p>
          <a:p>
            <a:pPr>
              <a:buNone/>
            </a:pPr>
            <a:r>
              <a:rPr lang="hu-HU" dirty="0" smtClean="0"/>
              <a:t>	256 - 2048 KB (L1 + L2)</a:t>
            </a:r>
          </a:p>
          <a:p>
            <a:pPr>
              <a:buNone/>
            </a:pPr>
            <a:r>
              <a:rPr lang="hu-HU" dirty="0" smtClean="0"/>
              <a:t>	100 - 133 MHz FSB</a:t>
            </a:r>
            <a:br>
              <a:rPr lang="hu-HU" dirty="0" smtClean="0"/>
            </a:br>
            <a:r>
              <a:rPr lang="hu-HU" dirty="0" smtClean="0"/>
              <a:t>Celeron – „butított” kategória</a:t>
            </a:r>
            <a:br>
              <a:rPr lang="hu-HU" dirty="0" smtClean="0"/>
            </a:br>
            <a:r>
              <a:rPr lang="hu-HU" dirty="0" err="1" smtClean="0"/>
              <a:t>Xeon</a:t>
            </a:r>
            <a:r>
              <a:rPr lang="hu-HU" dirty="0" smtClean="0"/>
              <a:t> – Szerverekbe szánt darab</a:t>
            </a:r>
          </a:p>
          <a:p>
            <a:pPr>
              <a:buNone/>
            </a:pPr>
            <a:r>
              <a:rPr lang="hu-HU" dirty="0" smtClean="0"/>
              <a:t>	Mobil Celeron ; Pentium M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b="1" dirty="0" err="1" smtClean="0"/>
              <a:t>Socket</a:t>
            </a:r>
            <a:r>
              <a:rPr lang="hu-HU" b="1" dirty="0" smtClean="0"/>
              <a:t> 370</a:t>
            </a:r>
            <a:r>
              <a:rPr lang="hu-HU" dirty="0" smtClean="0"/>
              <a:t>; 	</a:t>
            </a:r>
            <a:r>
              <a:rPr lang="hu-HU" dirty="0" err="1" smtClean="0"/>
              <a:t>Slot</a:t>
            </a:r>
            <a:r>
              <a:rPr lang="hu-HU" dirty="0" smtClean="0"/>
              <a:t> 1; 2 ; (</a:t>
            </a:r>
            <a:r>
              <a:rPr lang="hu-HU" dirty="0" err="1" smtClean="0"/>
              <a:t>Socket</a:t>
            </a:r>
            <a:r>
              <a:rPr lang="hu-HU" dirty="0" smtClean="0"/>
              <a:t> 479; </a:t>
            </a:r>
            <a:r>
              <a:rPr lang="hu-HU" dirty="0" err="1" smtClean="0"/>
              <a:t>Socket</a:t>
            </a:r>
            <a:r>
              <a:rPr lang="hu-HU" dirty="0" smtClean="0"/>
              <a:t> 495)</a:t>
            </a:r>
          </a:p>
          <a:p>
            <a:pPr>
              <a:buNone/>
            </a:pPr>
            <a:endParaRPr lang="hu-H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772816"/>
            <a:ext cx="40386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433848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Mi is az a CPU?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A </a:t>
            </a:r>
            <a:r>
              <a:rPr lang="hu-HU" b="1" dirty="0" smtClean="0"/>
              <a:t>CPU</a:t>
            </a:r>
            <a:r>
              <a:rPr lang="hu-HU" dirty="0" smtClean="0"/>
              <a:t> (</a:t>
            </a:r>
            <a:r>
              <a:rPr lang="hu-HU" b="1" i="1" dirty="0" err="1" smtClean="0"/>
              <a:t>C</a:t>
            </a:r>
            <a:r>
              <a:rPr lang="hu-HU" i="1" dirty="0" err="1" smtClean="0"/>
              <a:t>entral</a:t>
            </a:r>
            <a:r>
              <a:rPr lang="hu-HU" i="1" dirty="0" smtClean="0"/>
              <a:t> </a:t>
            </a:r>
            <a:r>
              <a:rPr lang="hu-HU" b="1" i="1" dirty="0" err="1" smtClean="0"/>
              <a:t>P</a:t>
            </a:r>
            <a:r>
              <a:rPr lang="hu-HU" i="1" dirty="0" err="1" smtClean="0"/>
              <a:t>rocessing</a:t>
            </a:r>
            <a:r>
              <a:rPr lang="hu-HU" i="1" dirty="0" smtClean="0"/>
              <a:t> </a:t>
            </a:r>
            <a:r>
              <a:rPr lang="hu-HU" b="1" i="1" dirty="0" smtClean="0"/>
              <a:t>U</a:t>
            </a:r>
            <a:r>
              <a:rPr lang="hu-HU" i="1" dirty="0" smtClean="0"/>
              <a:t>nit</a:t>
            </a:r>
            <a:r>
              <a:rPr lang="hu-HU" dirty="0" smtClean="0"/>
              <a:t> – </a:t>
            </a:r>
            <a:r>
              <a:rPr lang="hu-HU" i="1" dirty="0" smtClean="0"/>
              <a:t>központi feldolgozóegység)</a:t>
            </a:r>
            <a:r>
              <a:rPr lang="hu-HU" dirty="0" smtClean="0"/>
              <a:t> más néven </a:t>
            </a:r>
            <a:r>
              <a:rPr lang="hu-HU" b="1" dirty="0" smtClean="0"/>
              <a:t>processzor</a:t>
            </a:r>
            <a:r>
              <a:rPr lang="hu-HU" dirty="0" smtClean="0"/>
              <a:t>, a számítógép „</a:t>
            </a:r>
            <a:r>
              <a:rPr lang="hu-HU" i="1" dirty="0" smtClean="0"/>
              <a:t>agya</a:t>
            </a:r>
            <a:r>
              <a:rPr lang="hu-HU" dirty="0" smtClean="0"/>
              <a:t>”, azon egysége, amely az utasítások értelmezését és végrehajtását vezérli; egy összetett elektronikus áramkör!</a:t>
            </a:r>
          </a:p>
          <a:p>
            <a:pPr>
              <a:buNone/>
            </a:pPr>
            <a:r>
              <a:rPr lang="hu-HU" dirty="0" smtClean="0"/>
              <a:t>Egy szilícium kristályra integrált, sok tízmillió tranzisztort tartalmazó digitális egység</a:t>
            </a:r>
            <a:endParaRPr lang="hu-H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u-HU" dirty="0" smtClean="0"/>
              <a:t>2000 – Pentium 4 (</a:t>
            </a:r>
            <a:r>
              <a:rPr lang="hu-HU" dirty="0" err="1" smtClean="0"/>
              <a:t>Hyperthreading</a:t>
            </a:r>
            <a:r>
              <a:rPr lang="hu-HU" dirty="0" smtClean="0"/>
              <a:t> 3.06GHz + több SSE) – Új belső architektúra</a:t>
            </a:r>
          </a:p>
          <a:p>
            <a:pPr>
              <a:buNone/>
            </a:pPr>
            <a:r>
              <a:rPr lang="hu-HU" dirty="0" smtClean="0"/>
              <a:t>	Tranzisztorok száma: 42 millió</a:t>
            </a:r>
            <a:br>
              <a:rPr lang="hu-HU" dirty="0" smtClean="0"/>
            </a:br>
            <a:r>
              <a:rPr lang="hu-HU" dirty="0" smtClean="0"/>
              <a:t>Működési órajel: 1300 -  3800 MHz</a:t>
            </a:r>
          </a:p>
          <a:p>
            <a:pPr>
              <a:buNone/>
            </a:pPr>
            <a:r>
              <a:rPr lang="hu-HU" dirty="0" smtClean="0"/>
              <a:t>	32; 64 bites CPU</a:t>
            </a:r>
          </a:p>
          <a:p>
            <a:pPr>
              <a:buNone/>
            </a:pPr>
            <a:r>
              <a:rPr lang="hu-HU" dirty="0" smtClean="0"/>
              <a:t>	4 GB memória címzésére</a:t>
            </a:r>
          </a:p>
          <a:p>
            <a:pPr>
              <a:buNone/>
            </a:pPr>
            <a:r>
              <a:rPr lang="hu-HU" dirty="0" smtClean="0"/>
              <a:t>	0.18 – 0.065 mikronos technológia</a:t>
            </a:r>
          </a:p>
          <a:p>
            <a:pPr>
              <a:buNone/>
            </a:pPr>
            <a:r>
              <a:rPr lang="hu-HU" dirty="0" smtClean="0"/>
              <a:t>	478 láb (is)</a:t>
            </a:r>
          </a:p>
          <a:p>
            <a:pPr>
              <a:buNone/>
            </a:pPr>
            <a:r>
              <a:rPr lang="hu-HU" dirty="0" smtClean="0"/>
              <a:t>	L3 </a:t>
            </a:r>
            <a:r>
              <a:rPr lang="hu-HU" dirty="0" err="1" smtClean="0"/>
              <a:t>max</a:t>
            </a:r>
            <a:r>
              <a:rPr lang="hu-HU" dirty="0" smtClean="0"/>
              <a:t> 2 MB (EE)</a:t>
            </a:r>
          </a:p>
          <a:p>
            <a:pPr>
              <a:buNone/>
            </a:pPr>
            <a:r>
              <a:rPr lang="hu-HU" dirty="0" smtClean="0"/>
              <a:t>	400 - 1066 MHz FSB</a:t>
            </a:r>
            <a:br>
              <a:rPr lang="hu-HU" dirty="0" smtClean="0"/>
            </a:br>
            <a:r>
              <a:rPr lang="hu-HU" dirty="0" smtClean="0"/>
              <a:t>Celeron – „butított” kategória</a:t>
            </a:r>
            <a:br>
              <a:rPr lang="hu-HU" dirty="0" smtClean="0"/>
            </a:br>
            <a:r>
              <a:rPr lang="hu-HU" dirty="0" err="1" smtClean="0"/>
              <a:t>Xeon</a:t>
            </a:r>
            <a:r>
              <a:rPr lang="hu-HU" dirty="0" smtClean="0"/>
              <a:t> – Szerverekbe szánt darab</a:t>
            </a:r>
          </a:p>
          <a:p>
            <a:pPr>
              <a:buNone/>
            </a:pPr>
            <a:r>
              <a:rPr lang="hu-HU" dirty="0" smtClean="0"/>
              <a:t>	Mobil Celeron ; Pentium M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b="1" dirty="0" err="1" smtClean="0"/>
              <a:t>Socket</a:t>
            </a:r>
            <a:r>
              <a:rPr lang="hu-HU" b="1" dirty="0" smtClean="0"/>
              <a:t> </a:t>
            </a:r>
            <a:r>
              <a:rPr lang="sv-SE" dirty="0" smtClean="0"/>
              <a:t>423</a:t>
            </a:r>
            <a:r>
              <a:rPr lang="hu-HU" dirty="0" smtClean="0"/>
              <a:t>;</a:t>
            </a:r>
            <a:r>
              <a:rPr lang="sv-SE" dirty="0" smtClean="0"/>
              <a:t> </a:t>
            </a:r>
            <a:r>
              <a:rPr lang="sv-SE" b="1" u="sng" dirty="0" smtClean="0"/>
              <a:t>478</a:t>
            </a:r>
            <a:r>
              <a:rPr lang="hu-HU" b="1" dirty="0" smtClean="0"/>
              <a:t>;</a:t>
            </a:r>
            <a:r>
              <a:rPr lang="sv-SE" b="1" dirty="0" smtClean="0"/>
              <a:t> 775</a:t>
            </a:r>
            <a:endParaRPr lang="hu-HU" b="1" dirty="0" smtClean="0"/>
          </a:p>
          <a:p>
            <a:pPr>
              <a:buNone/>
            </a:pPr>
            <a:endParaRPr lang="hu-H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412776"/>
            <a:ext cx="5002662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Napjainkban: (2-4-6 magos CPU - k)</a:t>
            </a:r>
          </a:p>
          <a:p>
            <a:pPr>
              <a:buNone/>
            </a:pPr>
            <a:r>
              <a:rPr lang="hu-HU" dirty="0" err="1" smtClean="0"/>
              <a:t>Core</a:t>
            </a:r>
            <a:r>
              <a:rPr lang="hu-HU" dirty="0" smtClean="0"/>
              <a:t> 2 </a:t>
            </a:r>
            <a:r>
              <a:rPr lang="hu-HU" dirty="0" err="1" smtClean="0"/>
              <a:t>Duo</a:t>
            </a:r>
            <a:endParaRPr lang="hu-HU" dirty="0" smtClean="0"/>
          </a:p>
          <a:p>
            <a:pPr>
              <a:buNone/>
            </a:pPr>
            <a:r>
              <a:rPr lang="hu-HU" dirty="0" err="1" smtClean="0"/>
              <a:t>Core</a:t>
            </a:r>
            <a:r>
              <a:rPr lang="hu-HU" dirty="0" smtClean="0"/>
              <a:t> 2 </a:t>
            </a:r>
            <a:r>
              <a:rPr lang="hu-HU" dirty="0" err="1" smtClean="0"/>
              <a:t>Quad</a:t>
            </a:r>
            <a:endParaRPr lang="hu-HU" dirty="0" smtClean="0"/>
          </a:p>
          <a:p>
            <a:pPr>
              <a:buNone/>
            </a:pPr>
            <a:r>
              <a:rPr lang="hu-HU" dirty="0" err="1" smtClean="0"/>
              <a:t>Core</a:t>
            </a:r>
            <a:r>
              <a:rPr lang="hu-HU" dirty="0" smtClean="0"/>
              <a:t> i3; i5; i7</a:t>
            </a:r>
          </a:p>
          <a:p>
            <a:pPr>
              <a:buNone/>
            </a:pPr>
            <a:endParaRPr lang="hu-H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60848"/>
            <a:ext cx="4032448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060848"/>
            <a:ext cx="442798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 CPU főbb 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hu-HU" b="1" dirty="0" smtClean="0"/>
              <a:t>ALU:</a:t>
            </a:r>
            <a:r>
              <a:rPr lang="hu-HU" dirty="0" smtClean="0"/>
              <a:t> (</a:t>
            </a:r>
            <a:r>
              <a:rPr lang="hu-HU" b="1" i="1" dirty="0" err="1" smtClean="0"/>
              <a:t>A</a:t>
            </a:r>
            <a:r>
              <a:rPr lang="hu-HU" i="1" dirty="0" err="1" smtClean="0"/>
              <a:t>rithmetic</a:t>
            </a:r>
            <a:r>
              <a:rPr lang="hu-HU" i="1" dirty="0" smtClean="0"/>
              <a:t> and </a:t>
            </a:r>
            <a:r>
              <a:rPr lang="hu-HU" b="1" i="1" dirty="0" err="1" smtClean="0"/>
              <a:t>L</a:t>
            </a:r>
            <a:r>
              <a:rPr lang="hu-HU" i="1" dirty="0" err="1" smtClean="0"/>
              <a:t>ogical</a:t>
            </a:r>
            <a:r>
              <a:rPr lang="hu-HU" i="1" dirty="0" smtClean="0"/>
              <a:t> </a:t>
            </a:r>
            <a:r>
              <a:rPr lang="hu-HU" b="1" i="1" dirty="0" smtClean="0"/>
              <a:t>U</a:t>
            </a:r>
            <a:r>
              <a:rPr lang="hu-HU" i="1" dirty="0" smtClean="0"/>
              <a:t>nit</a:t>
            </a:r>
            <a:r>
              <a:rPr lang="hu-HU" dirty="0" smtClean="0"/>
              <a:t> – Aritmetikai és Logikai Egység). A processzor alapvető alkotórésze, ami alapvető matematikai és logikai műveleteket hajt végre. 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Sebessége </a:t>
            </a:r>
            <a:r>
              <a:rPr lang="hu-HU" dirty="0" smtClean="0"/>
              <a:t>növelhető egy </a:t>
            </a:r>
            <a:r>
              <a:rPr lang="hu-HU" dirty="0" err="1" smtClean="0"/>
              <a:t>koprocesszor</a:t>
            </a:r>
            <a:r>
              <a:rPr lang="hu-HU" dirty="0" smtClean="0"/>
              <a:t> (</a:t>
            </a:r>
            <a:r>
              <a:rPr lang="hu-HU" b="1" dirty="0" smtClean="0"/>
              <a:t>FPU</a:t>
            </a:r>
            <a:r>
              <a:rPr lang="hu-HU" dirty="0" smtClean="0"/>
              <a:t>, </a:t>
            </a:r>
            <a:r>
              <a:rPr lang="hu-HU" b="1" i="1" dirty="0" err="1" smtClean="0"/>
              <a:t>F</a:t>
            </a:r>
            <a:r>
              <a:rPr lang="hu-HU" i="1" dirty="0" err="1" smtClean="0"/>
              <a:t>loating</a:t>
            </a:r>
            <a:r>
              <a:rPr lang="hu-HU" i="1" dirty="0" smtClean="0"/>
              <a:t> </a:t>
            </a:r>
            <a:r>
              <a:rPr lang="hu-HU" b="1" i="1" dirty="0" err="1" smtClean="0"/>
              <a:t>P</a:t>
            </a:r>
            <a:r>
              <a:rPr lang="hu-HU" i="1" dirty="0" err="1" smtClean="0"/>
              <a:t>oint</a:t>
            </a:r>
            <a:r>
              <a:rPr lang="hu-HU" i="1" dirty="0" smtClean="0"/>
              <a:t> </a:t>
            </a:r>
            <a:r>
              <a:rPr lang="hu-HU" b="1" i="1" dirty="0" smtClean="0"/>
              <a:t>U</a:t>
            </a:r>
            <a:r>
              <a:rPr lang="hu-HU" i="1" dirty="0" smtClean="0"/>
              <a:t>nit, lebegőpontos műveleteket végző egység)</a:t>
            </a:r>
            <a:r>
              <a:rPr lang="hu-HU" dirty="0" smtClean="0"/>
              <a:t> beépítésével. 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Az </a:t>
            </a:r>
            <a:r>
              <a:rPr lang="hu-HU" dirty="0" smtClean="0"/>
              <a:t>FPU korábban külön részegység volt, manapság a processzorok mindegyike beépítve tartalmazza.</a:t>
            </a:r>
            <a:endParaRPr lang="hu-H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CPU főbb részei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b="1" dirty="0" smtClean="0"/>
              <a:t>CU:</a:t>
            </a:r>
            <a:r>
              <a:rPr lang="hu-HU" dirty="0" smtClean="0"/>
              <a:t> </a:t>
            </a:r>
            <a:r>
              <a:rPr lang="hu-HU" i="1" dirty="0" smtClean="0"/>
              <a:t>(</a:t>
            </a:r>
            <a:r>
              <a:rPr lang="hu-HU" b="1" i="1" dirty="0" err="1" smtClean="0"/>
              <a:t>C</a:t>
            </a:r>
            <a:r>
              <a:rPr lang="hu-HU" i="1" dirty="0" err="1" smtClean="0"/>
              <a:t>ontrol</a:t>
            </a:r>
            <a:r>
              <a:rPr lang="hu-HU" i="1" dirty="0" smtClean="0"/>
              <a:t> </a:t>
            </a:r>
            <a:r>
              <a:rPr lang="hu-HU" b="1" i="1" dirty="0" smtClean="0"/>
              <a:t>U</a:t>
            </a:r>
            <a:r>
              <a:rPr lang="hu-HU" i="1" dirty="0" smtClean="0"/>
              <a:t>nit</a:t>
            </a:r>
            <a:r>
              <a:rPr lang="hu-HU" dirty="0" smtClean="0"/>
              <a:t> -</a:t>
            </a:r>
            <a:r>
              <a:rPr lang="hu-HU" dirty="0" smtClean="0"/>
              <a:t> </a:t>
            </a:r>
            <a:r>
              <a:rPr lang="hu-HU" dirty="0" smtClean="0"/>
              <a:t>vezérlőegység vagy vezérlőáramkör). Ez szervezi, ütemezi a processzor egész munkáját. Például lehívja a memóriából a soron következő utasítást, értelmezi és végrehajtatja azt, majd meghatározza a következő utasítás címét.</a:t>
            </a:r>
            <a:endParaRPr lang="hu-H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CPU főbb 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b="1" dirty="0" smtClean="0"/>
              <a:t>AGU:</a:t>
            </a:r>
            <a:r>
              <a:rPr lang="hu-HU" dirty="0" smtClean="0"/>
              <a:t> (</a:t>
            </a:r>
            <a:r>
              <a:rPr lang="hu-HU" b="1" i="1" dirty="0" err="1" smtClean="0"/>
              <a:t>A</a:t>
            </a:r>
            <a:r>
              <a:rPr lang="hu-HU" i="1" dirty="0" err="1" smtClean="0"/>
              <a:t>ddress</a:t>
            </a:r>
            <a:r>
              <a:rPr lang="hu-HU" i="1" dirty="0" smtClean="0"/>
              <a:t> </a:t>
            </a:r>
            <a:r>
              <a:rPr lang="hu-HU" b="1" i="1" dirty="0" err="1" smtClean="0"/>
              <a:t>G</a:t>
            </a:r>
            <a:r>
              <a:rPr lang="hu-HU" i="1" dirty="0" err="1" smtClean="0"/>
              <a:t>eneration</a:t>
            </a:r>
            <a:r>
              <a:rPr lang="hu-HU" i="1" dirty="0" smtClean="0"/>
              <a:t> </a:t>
            </a:r>
            <a:r>
              <a:rPr lang="hu-HU" b="1" i="1" dirty="0" smtClean="0"/>
              <a:t>U</a:t>
            </a:r>
            <a:r>
              <a:rPr lang="hu-HU" i="1" dirty="0" smtClean="0"/>
              <a:t>nit</a:t>
            </a:r>
            <a:r>
              <a:rPr lang="hu-HU" dirty="0" smtClean="0"/>
              <a:t>) - a címszámító egység, feladata a programutasításokban található címek leképezése a főtár fizikai címeire és a </a:t>
            </a:r>
            <a:r>
              <a:rPr lang="hu-HU" dirty="0" err="1" smtClean="0"/>
              <a:t>tárolóvédelmi</a:t>
            </a:r>
            <a:r>
              <a:rPr lang="hu-HU" dirty="0" smtClean="0"/>
              <a:t> hibák felismerése.</a:t>
            </a:r>
            <a:endParaRPr lang="hu-H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CPU főbb 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hu-HU" b="1" dirty="0" smtClean="0"/>
              <a:t>Regiszter</a:t>
            </a:r>
            <a:r>
              <a:rPr lang="hu-HU" dirty="0" smtClean="0"/>
              <a:t> (</a:t>
            </a:r>
            <a:r>
              <a:rPr lang="hu-HU" dirty="0" err="1" smtClean="0"/>
              <a:t>Register</a:t>
            </a:r>
            <a:r>
              <a:rPr lang="hu-HU" dirty="0" smtClean="0"/>
              <a:t>): A regiszter a processzorba beépített nagyon gyors elérésű, kis méretű memória. A regiszterek </a:t>
            </a:r>
            <a:r>
              <a:rPr lang="hu-HU" dirty="0" smtClean="0"/>
              <a:t>addig </a:t>
            </a:r>
            <a:r>
              <a:rPr lang="hu-HU" dirty="0" smtClean="0"/>
              <a:t>tárolják az információkat, utasításokat, amíg a processzor dolgozik velük. A mai gépekben 32/64 bit méretű regiszterek </a:t>
            </a:r>
            <a:r>
              <a:rPr lang="hu-HU" dirty="0" smtClean="0"/>
              <a:t>vannak.</a:t>
            </a:r>
          </a:p>
          <a:p>
            <a:pPr>
              <a:buNone/>
            </a:pPr>
            <a:r>
              <a:rPr lang="hu-HU" dirty="0" smtClean="0"/>
              <a:t>A </a:t>
            </a:r>
            <a:r>
              <a:rPr lang="hu-HU" dirty="0" smtClean="0"/>
              <a:t>processzor </a:t>
            </a:r>
            <a:r>
              <a:rPr lang="hu-HU" b="1" i="1" dirty="0" smtClean="0"/>
              <a:t>adatbuszai</a:t>
            </a:r>
            <a:r>
              <a:rPr lang="hu-HU" dirty="0" smtClean="0"/>
              <a:t> mindig akkorák, amekkora a regiszterének a mérete, így egyszerre tudja az adatot betölteni ide. 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Például </a:t>
            </a:r>
            <a:r>
              <a:rPr lang="hu-HU" dirty="0" smtClean="0"/>
              <a:t>egy 32 bites regisztert egy 32 bites busz kapcsol össze a </a:t>
            </a:r>
            <a:r>
              <a:rPr lang="hu-HU" dirty="0" err="1" smtClean="0"/>
              <a:t>RAM-mal</a:t>
            </a:r>
            <a:r>
              <a:rPr lang="hu-HU" dirty="0" smtClean="0"/>
              <a:t>.</a:t>
            </a:r>
            <a:endParaRPr lang="hu-H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CPU főbb 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dirty="0" smtClean="0"/>
              <a:t>A </a:t>
            </a:r>
            <a:r>
              <a:rPr lang="hu-HU" dirty="0" smtClean="0"/>
              <a:t>regiszterek között nem csak adattároló elemek vannak (bár végső soron mindegyik az), hanem a processzor működéséhez elengedhetetlenül szükséges számlálók, és jelzők </a:t>
            </a:r>
            <a:r>
              <a:rPr lang="hu-HU" dirty="0" smtClean="0"/>
              <a:t>is.</a:t>
            </a:r>
            <a:br>
              <a:rPr lang="hu-HU" dirty="0" smtClean="0"/>
            </a:br>
            <a:endParaRPr lang="hu-H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CPU főbb 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hu-HU" dirty="0" smtClean="0"/>
              <a:t>Ilyen például : </a:t>
            </a:r>
            <a:r>
              <a:rPr lang="hu-HU" i="1" dirty="0" smtClean="0"/>
              <a:t>utasításszámláló,</a:t>
            </a:r>
            <a:r>
              <a:rPr lang="hu-HU" dirty="0" smtClean="0"/>
              <a:t> (PC=program </a:t>
            </a:r>
            <a:r>
              <a:rPr lang="hu-HU" dirty="0" err="1" smtClean="0"/>
              <a:t>counter</a:t>
            </a:r>
            <a:r>
              <a:rPr lang="hu-HU" dirty="0" smtClean="0"/>
              <a:t>, IP=</a:t>
            </a:r>
            <a:r>
              <a:rPr lang="hu-HU" dirty="0" err="1" smtClean="0"/>
              <a:t>instruction</a:t>
            </a:r>
            <a:r>
              <a:rPr lang="hu-HU" dirty="0" smtClean="0"/>
              <a:t> pointer) ami mindig a következő végrehajtandó utasítás címét,</a:t>
            </a:r>
          </a:p>
          <a:p>
            <a:r>
              <a:rPr lang="hu-HU" i="1" dirty="0" smtClean="0"/>
              <a:t>utasításregiszter</a:t>
            </a:r>
            <a:r>
              <a:rPr lang="hu-HU" dirty="0" smtClean="0"/>
              <a:t> (IR=</a:t>
            </a:r>
            <a:r>
              <a:rPr lang="hu-HU" dirty="0" err="1" smtClean="0"/>
              <a:t>instruction</a:t>
            </a:r>
            <a:r>
              <a:rPr lang="hu-HU" dirty="0" smtClean="0"/>
              <a:t> </a:t>
            </a:r>
            <a:r>
              <a:rPr lang="hu-HU" dirty="0" err="1" smtClean="0"/>
              <a:t>register</a:t>
            </a:r>
            <a:r>
              <a:rPr lang="hu-HU" dirty="0" smtClean="0"/>
              <a:t>), mely a memóriából kiolvasott utasítást tárolja. E kód alapján határozza meg a vezérlőegység az elvégzendő műveletet</a:t>
            </a:r>
          </a:p>
          <a:p>
            <a:r>
              <a:rPr lang="hu-HU" i="1" dirty="0" err="1" smtClean="0"/>
              <a:t>flagregiszter</a:t>
            </a:r>
            <a:r>
              <a:rPr lang="hu-HU" i="1" dirty="0" smtClean="0"/>
              <a:t>,</a:t>
            </a:r>
            <a:r>
              <a:rPr lang="hu-HU" dirty="0" smtClean="0"/>
              <a:t> amely a processzor működése közben létrejött állapotok jelzőit (igaz, vagy hamis),</a:t>
            </a:r>
          </a:p>
          <a:p>
            <a:r>
              <a:rPr lang="hu-HU" dirty="0" smtClean="0"/>
              <a:t>és az </a:t>
            </a:r>
            <a:r>
              <a:rPr lang="hu-HU" i="1" dirty="0" smtClean="0"/>
              <a:t>akkumulátor,</a:t>
            </a:r>
            <a:r>
              <a:rPr lang="hu-HU" dirty="0" smtClean="0"/>
              <a:t> (</a:t>
            </a:r>
            <a:r>
              <a:rPr lang="hu-HU" dirty="0" smtClean="0"/>
              <a:t>ACC) </a:t>
            </a:r>
            <a:r>
              <a:rPr lang="hu-HU" dirty="0" smtClean="0"/>
              <a:t>amely pedig a logikai és aritmetikai műveletek egyik operandusát, majd az utasítás végrehajtása után az eredményt tartalmazza.</a:t>
            </a:r>
          </a:p>
          <a:p>
            <a:endParaRPr lang="hu-H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CPU megszületése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1971(‘70?) – Intel 4004 (1. egylapkás processzor)</a:t>
            </a:r>
            <a:br>
              <a:rPr lang="hu-HU" dirty="0" smtClean="0"/>
            </a:br>
            <a:r>
              <a:rPr lang="hu-HU" dirty="0" smtClean="0"/>
              <a:t>Tranzisztorok száma: 2300</a:t>
            </a:r>
            <a:br>
              <a:rPr lang="hu-HU" dirty="0" smtClean="0"/>
            </a:br>
            <a:r>
              <a:rPr lang="hu-HU" dirty="0" smtClean="0"/>
              <a:t>Működési órajel: 0.74 MHz</a:t>
            </a:r>
          </a:p>
          <a:p>
            <a:pPr>
              <a:buNone/>
            </a:pPr>
            <a:r>
              <a:rPr lang="hu-HU" dirty="0" smtClean="0"/>
              <a:t>	4 bites CPU</a:t>
            </a:r>
          </a:p>
          <a:p>
            <a:pPr>
              <a:buNone/>
            </a:pPr>
            <a:r>
              <a:rPr lang="hu-HU" dirty="0" smtClean="0"/>
              <a:t>	640 bájt memória címzésére</a:t>
            </a:r>
          </a:p>
          <a:p>
            <a:pPr>
              <a:buNone/>
            </a:pPr>
            <a:r>
              <a:rPr lang="hu-HU" dirty="0" smtClean="0"/>
              <a:t>	10 mikronos technológia</a:t>
            </a:r>
          </a:p>
          <a:p>
            <a:pPr>
              <a:buNone/>
            </a:pPr>
            <a:r>
              <a:rPr lang="hu-HU" dirty="0" smtClean="0"/>
              <a:t> (4008; 4009; 4040)</a:t>
            </a:r>
            <a:endParaRPr lang="hu-H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2348880"/>
            <a:ext cx="217780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 CPU főbb </a:t>
            </a:r>
            <a:r>
              <a:rPr lang="hu-HU" dirty="0" smtClean="0"/>
              <a:t>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hu-HU" b="1" dirty="0" smtClean="0"/>
              <a:t>Cache:</a:t>
            </a:r>
            <a:r>
              <a:rPr lang="hu-HU" dirty="0" smtClean="0"/>
              <a:t> A modern processzorok fontos része a </a:t>
            </a:r>
            <a:r>
              <a:rPr lang="hu-HU" b="1" dirty="0" smtClean="0"/>
              <a:t>cache</a:t>
            </a:r>
            <a:r>
              <a:rPr lang="hu-HU" dirty="0" smtClean="0"/>
              <a:t> (</a:t>
            </a:r>
            <a:r>
              <a:rPr lang="hu-HU" dirty="0" err="1" smtClean="0"/>
              <a:t>gyorsítótár</a:t>
            </a:r>
            <a:r>
              <a:rPr lang="hu-HU" dirty="0" smtClean="0"/>
              <a:t>). A cache a processzorba, vagy a processzor környezetébe integrált memória, ami a viszonylag lassú rendszermemória-elérést hivatott kiváltani azoknak a programrészeknek és adatoknak előzetes beolvasásával, amikre a végrehajtásnak közvetlenül szüksége lehet. 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A </a:t>
            </a:r>
            <a:r>
              <a:rPr lang="hu-HU" dirty="0" smtClean="0"/>
              <a:t>mai PC processzorok általában </a:t>
            </a:r>
            <a:r>
              <a:rPr lang="hu-HU" dirty="0" smtClean="0"/>
              <a:t>két - három </a:t>
            </a:r>
            <a:r>
              <a:rPr lang="hu-HU" dirty="0" err="1" smtClean="0"/>
              <a:t>gyorsítótárat</a:t>
            </a:r>
            <a:r>
              <a:rPr lang="hu-HU" dirty="0" smtClean="0"/>
              <a:t> használnak, egy kisebb (és gyorsabb) első szintű (L1) és egy nagyobb másodszintű (L2) cache-t. A </a:t>
            </a:r>
            <a:r>
              <a:rPr lang="hu-HU" dirty="0" err="1" smtClean="0"/>
              <a:t>gyorsítótár</a:t>
            </a:r>
            <a:r>
              <a:rPr lang="hu-HU" dirty="0" smtClean="0"/>
              <a:t> mérete ma már </a:t>
            </a:r>
            <a:r>
              <a:rPr lang="hu-HU" dirty="0" smtClean="0"/>
              <a:t>MB-os </a:t>
            </a:r>
            <a:r>
              <a:rPr lang="hu-HU" dirty="0" smtClean="0"/>
              <a:t>nagyságrendű.</a:t>
            </a:r>
            <a:endParaRPr lang="hu-HU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CPU főbb 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b="1" dirty="0" smtClean="0"/>
              <a:t>Buszvezérlő:</a:t>
            </a:r>
            <a:r>
              <a:rPr lang="hu-HU" dirty="0" smtClean="0"/>
              <a:t> A regisztert és más adattárolókat összekötő buszrendszert irányítja. A busz továbbítja az adatokat</a:t>
            </a:r>
            <a:endParaRPr lang="hu-HU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CPU főbb 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484784"/>
            <a:ext cx="8686800" cy="5373216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hu-HU" b="1" dirty="0" smtClean="0"/>
              <a:t>Adatbusz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A memória vagy az I/O kapuk közti adatcserét lehetővé tevő </a:t>
            </a:r>
            <a:r>
              <a:rPr lang="hu-HU" dirty="0" smtClean="0"/>
              <a:t>busz.</a:t>
            </a:r>
          </a:p>
          <a:p>
            <a:pPr>
              <a:buNone/>
            </a:pPr>
            <a:r>
              <a:rPr lang="hu-HU" b="1" dirty="0" smtClean="0"/>
              <a:t>Címbusz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 A </a:t>
            </a:r>
            <a:r>
              <a:rPr lang="hu-HU" dirty="0" smtClean="0"/>
              <a:t>memória vagy az I/O kapuk címzését lehetővé tevő busz</a:t>
            </a:r>
            <a:r>
              <a:rPr lang="hu-HU" dirty="0" smtClean="0"/>
              <a:t>.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A memóriába történő írás során a </a:t>
            </a:r>
            <a:r>
              <a:rPr lang="hu-HU" dirty="0" smtClean="0"/>
              <a:t>memóriavezérlő </a:t>
            </a:r>
            <a:r>
              <a:rPr lang="hu-HU" dirty="0" smtClean="0"/>
              <a:t>először az olvasni vagy írni kívánt memóriacellát meghatározó jeleket küldi ki a címbuszra, majd ezek után végzi az olvasási vagy írási műveletet az adatbuszon keresztül</a:t>
            </a:r>
            <a:r>
              <a:rPr lang="hu-HU" dirty="0" smtClean="0"/>
              <a:t>.</a:t>
            </a:r>
          </a:p>
          <a:p>
            <a:pPr>
              <a:buNone/>
            </a:pPr>
            <a:r>
              <a:rPr lang="hu-HU" b="1" dirty="0" smtClean="0"/>
              <a:t>Vezérlőbusz</a:t>
            </a:r>
          </a:p>
          <a:p>
            <a:pPr>
              <a:buNone/>
            </a:pPr>
            <a:r>
              <a:rPr lang="hu-HU" dirty="0" smtClean="0"/>
              <a:t> </a:t>
            </a:r>
            <a:r>
              <a:rPr lang="hu-HU" dirty="0" smtClean="0"/>
              <a:t>A </a:t>
            </a:r>
            <a:r>
              <a:rPr lang="hu-HU" dirty="0" smtClean="0"/>
              <a:t>tároló és </a:t>
            </a:r>
            <a:r>
              <a:rPr lang="hu-HU" dirty="0" smtClean="0"/>
              <a:t>I/O egységek vezérlése,</a:t>
            </a:r>
            <a:br>
              <a:rPr lang="hu-HU" dirty="0" smtClean="0"/>
            </a:br>
            <a:r>
              <a:rPr lang="hu-HU" dirty="0" smtClean="0"/>
              <a:t>buszkommunikáció vezérlése, megszakítások vezérlése, órajel.</a:t>
            </a:r>
            <a:br>
              <a:rPr lang="hu-HU" dirty="0" smtClean="0"/>
            </a:br>
            <a:endParaRPr lang="hu-HU" dirty="0" smtClean="0"/>
          </a:p>
          <a:p>
            <a:pPr>
              <a:buNone/>
            </a:pPr>
            <a:endParaRPr lang="hu-HU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CPU főbb 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dirty="0" smtClean="0"/>
              <a:t>A processzor által ismert műveletek és utasítások összességét értjük a processzor utasításkészlete alatt. 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Legelőször </a:t>
            </a:r>
            <a:r>
              <a:rPr lang="hu-HU" dirty="0" smtClean="0"/>
              <a:t>a </a:t>
            </a:r>
            <a:r>
              <a:rPr lang="hu-HU" i="1" dirty="0" smtClean="0"/>
              <a:t>RISC</a:t>
            </a:r>
            <a:r>
              <a:rPr lang="hu-HU" dirty="0" smtClean="0"/>
              <a:t> (</a:t>
            </a:r>
            <a:r>
              <a:rPr lang="hu-HU" dirty="0" err="1" smtClean="0"/>
              <a:t>Reduced</a:t>
            </a:r>
            <a:r>
              <a:rPr lang="hu-HU" dirty="0" smtClean="0"/>
              <a:t> </a:t>
            </a:r>
            <a:r>
              <a:rPr lang="hu-HU" dirty="0" err="1" smtClean="0"/>
              <a:t>Instructions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r>
              <a:rPr lang="hu-HU" dirty="0" smtClean="0"/>
              <a:t> Computer) utasításkészletet használták, ez leegyszerűsített, rövid utasításokat tartalmazott. Elsődlegesnek tekintette a sebességet, és az egyszerűséget. </a:t>
            </a:r>
            <a:endParaRPr lang="hu-HU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CPU főbb 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Később a </a:t>
            </a:r>
            <a:r>
              <a:rPr lang="hu-HU" i="1" dirty="0" err="1" smtClean="0"/>
              <a:t>CISC</a:t>
            </a:r>
            <a:r>
              <a:rPr lang="hu-HU" dirty="0" err="1" smtClean="0"/>
              <a:t>-et</a:t>
            </a:r>
            <a:r>
              <a:rPr lang="hu-HU" dirty="0" smtClean="0"/>
              <a:t> (</a:t>
            </a:r>
            <a:r>
              <a:rPr lang="hu-HU" dirty="0" err="1" smtClean="0"/>
              <a:t>Complex</a:t>
            </a:r>
            <a:r>
              <a:rPr lang="hu-HU" dirty="0" smtClean="0"/>
              <a:t> </a:t>
            </a:r>
            <a:r>
              <a:rPr lang="hu-HU" dirty="0" err="1" smtClean="0"/>
              <a:t>Instructions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r>
              <a:rPr lang="hu-HU" dirty="0" smtClean="0"/>
              <a:t> Computer) alkalmazták, ez már több, hosszabb utasítást tartalmazott, ám a túl sok, bonyolult utasítás nem bizonyult célravezetőnek, ezért visszatértek a RISC-hez. Ma már persze rengeteg utasításkészlet van, melyben keverednek a RISC, és a CISC irányelvei</a:t>
            </a:r>
            <a:endParaRPr lang="hu-H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i8080 utasításkészlete (72)</a:t>
            </a:r>
            <a:endParaRPr lang="hu-H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CPU tokozások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u-HU" dirty="0" smtClean="0"/>
              <a:t>IC-knél:</a:t>
            </a:r>
          </a:p>
          <a:p>
            <a:pPr>
              <a:buNone/>
            </a:pPr>
            <a:r>
              <a:rPr lang="hu-HU" dirty="0" smtClean="0"/>
              <a:t>(P)LLC – (</a:t>
            </a:r>
            <a:r>
              <a:rPr lang="hu-HU" dirty="0" err="1" smtClean="0"/>
              <a:t>Plastic</a:t>
            </a:r>
            <a:r>
              <a:rPr lang="hu-HU" dirty="0" smtClean="0"/>
              <a:t>) </a:t>
            </a:r>
            <a:r>
              <a:rPr lang="hu-HU" dirty="0" err="1" smtClean="0"/>
              <a:t>Leaded</a:t>
            </a:r>
            <a:r>
              <a:rPr lang="hu-HU" dirty="0" smtClean="0"/>
              <a:t> Chip </a:t>
            </a:r>
            <a:r>
              <a:rPr lang="hu-HU" dirty="0" err="1" smtClean="0"/>
              <a:t>Carrier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DIP </a:t>
            </a:r>
            <a:r>
              <a:rPr lang="hu-HU" dirty="0" smtClean="0"/>
              <a:t>– </a:t>
            </a:r>
            <a:r>
              <a:rPr lang="hu-HU" dirty="0" err="1" smtClean="0"/>
              <a:t>Dual</a:t>
            </a:r>
            <a:r>
              <a:rPr lang="hu-HU" dirty="0" smtClean="0"/>
              <a:t> </a:t>
            </a:r>
            <a:r>
              <a:rPr lang="hu-HU" dirty="0" err="1" smtClean="0"/>
              <a:t>In-line</a:t>
            </a:r>
            <a:r>
              <a:rPr lang="hu-HU" dirty="0" smtClean="0"/>
              <a:t> </a:t>
            </a:r>
            <a:r>
              <a:rPr lang="hu-HU" dirty="0" err="1" smtClean="0"/>
              <a:t>Package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DIL - </a:t>
            </a:r>
            <a:r>
              <a:rPr lang="hu-HU" dirty="0" err="1" smtClean="0"/>
              <a:t>Dual</a:t>
            </a:r>
            <a:r>
              <a:rPr lang="hu-HU" dirty="0" smtClean="0"/>
              <a:t> </a:t>
            </a:r>
            <a:r>
              <a:rPr lang="hu-HU" dirty="0" err="1" smtClean="0"/>
              <a:t>In-Line</a:t>
            </a:r>
            <a:endParaRPr lang="hu-HU" dirty="0" smtClean="0"/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endParaRPr lang="hu-HU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tokozások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dirty="0" smtClean="0"/>
              <a:t>CPU-nál: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PGA – Pin </a:t>
            </a:r>
            <a:r>
              <a:rPr lang="hu-HU" dirty="0" err="1" smtClean="0"/>
              <a:t>Grid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smtClean="0"/>
              <a:t>kerámia tok, jobb helykihasználás, 1/10 inch a lábak közti távolság (2,54 mm)</a:t>
            </a:r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r>
              <a:rPr lang="hu-HU" dirty="0" smtClean="0"/>
              <a:t>PPGA – </a:t>
            </a:r>
            <a:r>
              <a:rPr lang="hu-HU" dirty="0" err="1" smtClean="0"/>
              <a:t>Plastic</a:t>
            </a:r>
            <a:r>
              <a:rPr lang="hu-HU" dirty="0" smtClean="0"/>
              <a:t> PGA (300 - 533)</a:t>
            </a:r>
          </a:p>
          <a:p>
            <a:pPr>
              <a:buNone/>
            </a:pPr>
            <a:r>
              <a:rPr lang="hu-HU" dirty="0" smtClean="0"/>
              <a:t>PPGA2 - </a:t>
            </a:r>
            <a:r>
              <a:rPr lang="hu-HU" dirty="0" err="1" smtClean="0"/>
              <a:t>Tualatin</a:t>
            </a:r>
            <a:endParaRPr lang="hu-HU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tokozások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FCPGA  - Flip – Chip PGA (S370: 533-1400 </a:t>
            </a:r>
            <a:r>
              <a:rPr lang="hu-HU" dirty="0" smtClean="0"/>
              <a:t>PI</a:t>
            </a:r>
            <a:r>
              <a:rPr lang="hu-HU" dirty="0" smtClean="0"/>
              <a:t>II)</a:t>
            </a:r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r>
              <a:rPr lang="hu-HU" dirty="0" smtClean="0"/>
              <a:t>LGA </a:t>
            </a:r>
            <a:r>
              <a:rPr lang="hu-HU" dirty="0" smtClean="0"/>
              <a:t>- </a:t>
            </a:r>
            <a:r>
              <a:rPr lang="hu-HU" dirty="0" err="1" smtClean="0"/>
              <a:t>Land</a:t>
            </a:r>
            <a:r>
              <a:rPr lang="hu-HU" dirty="0" smtClean="0"/>
              <a:t> </a:t>
            </a:r>
            <a:r>
              <a:rPr lang="hu-HU" dirty="0" err="1" smtClean="0"/>
              <a:t>Grid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r>
              <a:rPr lang="hu-HU" dirty="0" smtClean="0"/>
              <a:t> (</a:t>
            </a:r>
            <a:r>
              <a:rPr lang="hu-HU" dirty="0" smtClean="0"/>
              <a:t>a </a:t>
            </a:r>
            <a:r>
              <a:rPr lang="hu-HU" dirty="0" smtClean="0"/>
              <a:t>PGA leváltására)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smtClean="0"/>
              <a:t>(P4 LGA775)</a:t>
            </a:r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r>
              <a:rPr lang="hu-HU" dirty="0" smtClean="0"/>
              <a:t>ZIF - </a:t>
            </a:r>
            <a:r>
              <a:rPr lang="hu-HU" dirty="0" err="1" smtClean="0"/>
              <a:t>Zero</a:t>
            </a:r>
            <a:r>
              <a:rPr lang="hu-HU" dirty="0" smtClean="0"/>
              <a:t> </a:t>
            </a:r>
            <a:r>
              <a:rPr lang="hu-HU" dirty="0" err="1" smtClean="0"/>
              <a:t>insertion</a:t>
            </a:r>
            <a:r>
              <a:rPr lang="hu-HU" dirty="0" smtClean="0"/>
              <a:t> </a:t>
            </a:r>
            <a:r>
              <a:rPr lang="hu-HU" dirty="0" err="1" smtClean="0"/>
              <a:t>Force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Előtte: </a:t>
            </a:r>
            <a:r>
              <a:rPr lang="hu-HU" dirty="0" err="1" smtClean="0"/>
              <a:t>Slot</a:t>
            </a:r>
            <a:r>
              <a:rPr lang="hu-HU" dirty="0" smtClean="0"/>
              <a:t> (+ bakancs!)</a:t>
            </a:r>
          </a:p>
          <a:p>
            <a:pPr>
              <a:buNone/>
            </a:pPr>
            <a:endParaRPr lang="hu-HU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3429000"/>
            <a:ext cx="2880320" cy="302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tokozások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hu-HU" dirty="0" smtClean="0"/>
              <a:t>Slot1 – PI-II-III</a:t>
            </a:r>
          </a:p>
          <a:p>
            <a:pPr>
              <a:buNone/>
            </a:pPr>
            <a:r>
              <a:rPr lang="hu-HU" dirty="0" smtClean="0"/>
              <a:t>Slot2 – </a:t>
            </a:r>
            <a:r>
              <a:rPr lang="hu-HU" dirty="0" err="1" smtClean="0"/>
              <a:t>Xeon</a:t>
            </a:r>
            <a:endParaRPr lang="hu-HU" dirty="0" smtClean="0"/>
          </a:p>
          <a:p>
            <a:pPr>
              <a:buNone/>
            </a:pPr>
            <a:r>
              <a:rPr lang="hu-HU" dirty="0" err="1" smtClean="0"/>
              <a:t>SlotA</a:t>
            </a:r>
            <a:r>
              <a:rPr lang="hu-HU" dirty="0" smtClean="0"/>
              <a:t> – AMD  </a:t>
            </a:r>
            <a:br>
              <a:rPr lang="hu-HU" dirty="0" smtClean="0"/>
            </a:br>
            <a:r>
              <a:rPr lang="hu-HU" dirty="0" smtClean="0"/>
              <a:t>(akár csak a </a:t>
            </a:r>
            <a:r>
              <a:rPr lang="hu-HU" dirty="0" err="1" smtClean="0"/>
              <a:t>Socket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)</a:t>
            </a:r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r>
              <a:rPr lang="hu-HU" dirty="0" smtClean="0"/>
              <a:t>Napjainkban:</a:t>
            </a:r>
          </a:p>
          <a:p>
            <a:pPr>
              <a:buNone/>
            </a:pPr>
            <a:r>
              <a:rPr lang="hu-HU" dirty="0" smtClean="0"/>
              <a:t>LGA775-1155-1156-1366</a:t>
            </a:r>
          </a:p>
          <a:p>
            <a:pPr>
              <a:buNone/>
            </a:pPr>
            <a:r>
              <a:rPr lang="hu-HU" dirty="0" err="1" smtClean="0"/>
              <a:t>Socket</a:t>
            </a:r>
            <a:r>
              <a:rPr lang="hu-HU" dirty="0" smtClean="0"/>
              <a:t> AM2- 2+ - 3 – </a:t>
            </a:r>
            <a:r>
              <a:rPr lang="hu-HU" dirty="0" err="1" smtClean="0"/>
              <a:t>3</a:t>
            </a:r>
            <a:r>
              <a:rPr lang="hu-HU" dirty="0" smtClean="0"/>
              <a:t>+ FM</a:t>
            </a:r>
            <a:br>
              <a:rPr lang="hu-HU" dirty="0" smtClean="0"/>
            </a:br>
            <a:r>
              <a:rPr lang="hu-HU" dirty="0" smtClean="0"/>
              <a:t>(S939-S940)</a:t>
            </a:r>
            <a:endParaRPr lang="hu-H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212975"/>
            <a:ext cx="3851920" cy="2359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79" y="1268759"/>
            <a:ext cx="3851921" cy="18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1972 – 8008 (1. 8 – bites </a:t>
            </a:r>
            <a:r>
              <a:rPr lang="hu-HU" dirty="0" err="1" smtClean="0"/>
              <a:t>prosesszor</a:t>
            </a:r>
            <a:r>
              <a:rPr lang="hu-HU" dirty="0" smtClean="0"/>
              <a:t>)</a:t>
            </a:r>
          </a:p>
          <a:p>
            <a:pPr>
              <a:buNone/>
            </a:pPr>
            <a:r>
              <a:rPr lang="hu-HU" dirty="0" smtClean="0"/>
              <a:t>Tranzisztorok száma: 3500</a:t>
            </a:r>
            <a:br>
              <a:rPr lang="hu-HU" dirty="0" smtClean="0"/>
            </a:br>
            <a:r>
              <a:rPr lang="hu-HU" dirty="0" smtClean="0"/>
              <a:t>Működési órajel: 0.5 – 0.8 MHz</a:t>
            </a:r>
          </a:p>
          <a:p>
            <a:pPr>
              <a:buNone/>
            </a:pPr>
            <a:r>
              <a:rPr lang="hu-HU" dirty="0" smtClean="0"/>
              <a:t>	8 bites CPU</a:t>
            </a:r>
          </a:p>
          <a:p>
            <a:pPr>
              <a:buNone/>
            </a:pPr>
            <a:r>
              <a:rPr lang="hu-HU" dirty="0" smtClean="0"/>
              <a:t>	16 KB memória címzésére</a:t>
            </a:r>
          </a:p>
          <a:p>
            <a:pPr>
              <a:buNone/>
            </a:pPr>
            <a:r>
              <a:rPr lang="hu-HU" dirty="0" smtClean="0"/>
              <a:t>	10 mikronos technológia</a:t>
            </a:r>
          </a:p>
          <a:p>
            <a:pPr>
              <a:buNone/>
            </a:pPr>
            <a:r>
              <a:rPr lang="hu-HU" dirty="0" smtClean="0"/>
              <a:t> </a:t>
            </a:r>
            <a:endParaRPr lang="hu-H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2636912"/>
            <a:ext cx="244827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1. Pin</a:t>
            </a:r>
            <a:endParaRPr lang="hu-HU" dirty="0"/>
          </a:p>
        </p:txBody>
      </p:sp>
      <p:pic>
        <p:nvPicPr>
          <p:cNvPr id="205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484784"/>
            <a:ext cx="2787897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789040"/>
            <a:ext cx="489654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3789040"/>
            <a:ext cx="2808312" cy="277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6136" y="404664"/>
            <a:ext cx="288032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hu-HU" dirty="0" smtClean="0"/>
              <a:t>1974 – 8080 (1. általános célú processzor)</a:t>
            </a:r>
          </a:p>
          <a:p>
            <a:pPr>
              <a:buNone/>
            </a:pPr>
            <a:r>
              <a:rPr lang="hu-HU" dirty="0" smtClean="0"/>
              <a:t>Tranzisztorok száma: 6000</a:t>
            </a:r>
            <a:br>
              <a:rPr lang="hu-HU" dirty="0" smtClean="0"/>
            </a:br>
            <a:r>
              <a:rPr lang="hu-HU" dirty="0" smtClean="0"/>
              <a:t>Működési órajel: 2 – 4 MHz</a:t>
            </a:r>
          </a:p>
          <a:p>
            <a:pPr>
              <a:buNone/>
            </a:pPr>
            <a:r>
              <a:rPr lang="hu-HU" dirty="0" smtClean="0"/>
              <a:t>	8 bites CPU</a:t>
            </a:r>
          </a:p>
          <a:p>
            <a:pPr>
              <a:buNone/>
            </a:pPr>
            <a:r>
              <a:rPr lang="hu-HU" dirty="0" smtClean="0"/>
              <a:t>	64 KB memória címzésére</a:t>
            </a:r>
          </a:p>
          <a:p>
            <a:pPr>
              <a:buNone/>
            </a:pPr>
            <a:r>
              <a:rPr lang="hu-HU" dirty="0" smtClean="0"/>
              <a:t>	6 mikronos technológia</a:t>
            </a:r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r>
              <a:rPr lang="hu-HU" dirty="0" smtClean="0"/>
              <a:t>	(8085 – 3 - 6 MHz; 2-3 mikron)</a:t>
            </a:r>
          </a:p>
          <a:p>
            <a:pPr>
              <a:buNone/>
            </a:pPr>
            <a:endParaRPr lang="hu-H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2780928"/>
            <a:ext cx="347343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1978 – 8086 (1. 16 – bites processzor)</a:t>
            </a:r>
          </a:p>
          <a:p>
            <a:pPr>
              <a:buNone/>
            </a:pPr>
            <a:r>
              <a:rPr lang="hu-HU" dirty="0" smtClean="0"/>
              <a:t>Tranzisztorok száma: 29000</a:t>
            </a:r>
            <a:br>
              <a:rPr lang="hu-HU" dirty="0" smtClean="0"/>
            </a:br>
            <a:r>
              <a:rPr lang="hu-HU" dirty="0" smtClean="0"/>
              <a:t>Működési órajel: 4 – 10 MHz</a:t>
            </a:r>
          </a:p>
          <a:p>
            <a:pPr>
              <a:buNone/>
            </a:pPr>
            <a:r>
              <a:rPr lang="hu-HU" dirty="0" smtClean="0"/>
              <a:t>	16 bites CPU</a:t>
            </a:r>
          </a:p>
          <a:p>
            <a:pPr>
              <a:buNone/>
            </a:pPr>
            <a:r>
              <a:rPr lang="hu-HU" dirty="0" smtClean="0"/>
              <a:t>	1MB memória címzésére</a:t>
            </a:r>
          </a:p>
          <a:p>
            <a:pPr>
              <a:buNone/>
            </a:pPr>
            <a:r>
              <a:rPr lang="hu-HU" dirty="0" smtClean="0"/>
              <a:t>	1.5 - 3 mikronos technológia</a:t>
            </a:r>
          </a:p>
          <a:p>
            <a:pPr>
              <a:buNone/>
            </a:pPr>
            <a:r>
              <a:rPr lang="hu-HU" dirty="0" smtClean="0"/>
              <a:t>(8087; 8088 – IBM PC)</a:t>
            </a:r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endParaRPr lang="hu-H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2276872"/>
            <a:ext cx="334427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4044280" cy="3600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5" y="1628800"/>
            <a:ext cx="4129871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dirty="0" smtClean="0"/>
              <a:t>1982 – 80286 (Megjelent a memóriavédelem)</a:t>
            </a:r>
          </a:p>
          <a:p>
            <a:pPr>
              <a:buNone/>
            </a:pPr>
            <a:r>
              <a:rPr lang="hu-HU" dirty="0" smtClean="0"/>
              <a:t>Tranzisztorok száma: 134000</a:t>
            </a:r>
            <a:br>
              <a:rPr lang="hu-HU" dirty="0" smtClean="0"/>
            </a:br>
            <a:r>
              <a:rPr lang="hu-HU" dirty="0" smtClean="0"/>
              <a:t>Működési órajel: 8 – 12 (25) MHz</a:t>
            </a:r>
          </a:p>
          <a:p>
            <a:pPr>
              <a:buNone/>
            </a:pPr>
            <a:r>
              <a:rPr lang="hu-HU" dirty="0" smtClean="0"/>
              <a:t>	16 bites CPU</a:t>
            </a:r>
          </a:p>
          <a:p>
            <a:pPr>
              <a:buNone/>
            </a:pPr>
            <a:r>
              <a:rPr lang="hu-HU" dirty="0" smtClean="0"/>
              <a:t>	16 MB memória címzésére</a:t>
            </a:r>
          </a:p>
          <a:p>
            <a:pPr>
              <a:buNone/>
            </a:pPr>
            <a:r>
              <a:rPr lang="hu-HU" dirty="0" smtClean="0"/>
              <a:t>	1.5 mikronos technológia</a:t>
            </a:r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endParaRPr lang="hu-H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3573016"/>
            <a:ext cx="2967949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megszületése – Intel családfa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smtClean="0"/>
              <a:t>80286</a:t>
            </a:r>
            <a:br>
              <a:rPr lang="hu-HU" dirty="0" smtClean="0"/>
            </a:br>
            <a:r>
              <a:rPr lang="hu-HU" dirty="0" smtClean="0"/>
              <a:t>68 láb</a:t>
            </a:r>
            <a:br>
              <a:rPr lang="hu-HU" dirty="0" smtClean="0"/>
            </a:br>
            <a:r>
              <a:rPr lang="hu-HU" dirty="0" smtClean="0"/>
              <a:t>2-3,3 W </a:t>
            </a:r>
            <a:endParaRPr lang="hu-H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340768"/>
            <a:ext cx="4335195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803</Words>
  <Application>Microsoft Office PowerPoint</Application>
  <PresentationFormat>Diavetítés a képernyőre (4:3 oldalarány)</PresentationFormat>
  <Paragraphs>172</Paragraphs>
  <Slides>40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40</vt:i4>
      </vt:variant>
    </vt:vector>
  </HeadingPairs>
  <TitlesOfParts>
    <vt:vector size="41" baseType="lpstr">
      <vt:lpstr>Office-téma</vt:lpstr>
      <vt:lpstr>Hardvertechnológia Elmélet</vt:lpstr>
      <vt:lpstr>Mi is az a CPU?</vt:lpstr>
      <vt:lpstr>CPU megszületése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17. dia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CPU megszületése – Intel családfa</vt:lpstr>
      <vt:lpstr>A CPU főbb részei</vt:lpstr>
      <vt:lpstr>A CPU főbb részei</vt:lpstr>
      <vt:lpstr>A CPU főbb részei</vt:lpstr>
      <vt:lpstr>A CPU főbb részei</vt:lpstr>
      <vt:lpstr>A CPU főbb részei</vt:lpstr>
      <vt:lpstr>A CPU főbb részei</vt:lpstr>
      <vt:lpstr>A CPU főbb részei</vt:lpstr>
      <vt:lpstr>A CPU főbb részei</vt:lpstr>
      <vt:lpstr>A CPU főbb részei</vt:lpstr>
      <vt:lpstr>A CPU főbb részei</vt:lpstr>
      <vt:lpstr>A CPU főbb részei</vt:lpstr>
      <vt:lpstr>i8080 utasításkészlete (72)</vt:lpstr>
      <vt:lpstr>CPU tokozások</vt:lpstr>
      <vt:lpstr>CPU tokozások</vt:lpstr>
      <vt:lpstr>CPU tokozások</vt:lpstr>
      <vt:lpstr>CPU tokozások</vt:lpstr>
      <vt:lpstr>1. Pin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Hardvertechnológia Elmélet</dc:title>
  <dc:creator>Endre</dc:creator>
  <cp:lastModifiedBy>Endre</cp:lastModifiedBy>
  <cp:revision>139</cp:revision>
  <dcterms:created xsi:type="dcterms:W3CDTF">2011-09-11T18:45:03Z</dcterms:created>
  <dcterms:modified xsi:type="dcterms:W3CDTF">2011-10-08T10:13:36Z</dcterms:modified>
</cp:coreProperties>
</file>